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9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16.xml" ContentType="application/vnd.openxmlformats-officedocument.presentationml.notes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ppt/notesSlides/notesSlide12.xml" ContentType="application/vnd.openxmlformats-officedocument.presentationml.notes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Override PartName="/ppt/notesSlides/notesSlide6.xml" ContentType="application/vnd.openxmlformats-officedocument.presentationml.notesSlide+xml"/>
  <Default Extension="gif" ContentType="image/gif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8.xml" ContentType="application/vnd.openxmlformats-officedocument.presentationml.notesSlide+xml"/>
  <Override PartName="/ppt/slides/slide4.xml" ContentType="application/vnd.openxmlformats-officedocument.presentationml.slide+xml"/>
  <Override PartName="/ppt/notesSlides/notesSlide15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removePersonalInfoOnSave="1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8" r:id="rId3"/>
    <p:sldId id="276" r:id="rId4"/>
    <p:sldId id="260" r:id="rId5"/>
    <p:sldId id="278" r:id="rId6"/>
    <p:sldId id="273" r:id="rId7"/>
    <p:sldId id="261" r:id="rId8"/>
    <p:sldId id="262" r:id="rId9"/>
    <p:sldId id="263" r:id="rId10"/>
    <p:sldId id="269" r:id="rId11"/>
    <p:sldId id="272" r:id="rId12"/>
    <p:sldId id="279" r:id="rId13"/>
    <p:sldId id="277" r:id="rId14"/>
    <p:sldId id="275" r:id="rId15"/>
    <p:sldId id="280" r:id="rId16"/>
    <p:sldId id="266" r:id="rId17"/>
    <p:sldId id="270" r:id="rId18"/>
    <p:sldId id="282" r:id="rId19"/>
    <p:sldId id="281" r:id="rId20"/>
    <p:sldId id="271" r:id="rId21"/>
  </p:sldIdLst>
  <p:sldSz cx="9144000" cy="6858000" type="screen4x3"/>
  <p:notesSz cx="6858000" cy="9144000"/>
  <p:defaultTextStyle>
    <a:defPPr>
      <a:defRPr lang="en-US"/>
    </a:defPPr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9545" autoAdjust="0"/>
    <p:restoredTop sz="93977" autoAdjust="0"/>
  </p:normalViewPr>
  <p:slideViewPr>
    <p:cSldViewPr>
      <p:cViewPr varScale="1">
        <p:scale>
          <a:sx n="91" d="100"/>
          <a:sy n="91" d="100"/>
        </p:scale>
        <p:origin x="-688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9472DD5C-B6A9-4714-908F-0B8F74738B98}" type="datetimeFigureOut">
              <a:rPr lang="en-US" smtClean="0"/>
              <a:pPr/>
              <a:t>8/29/10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7C1C90DE-A98B-4173-B17E-434F189FC4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193366E8-8A22-4400-BBA2-8D322280A6E8}" type="datetimeFigureOut">
              <a:rPr lang="en-US" smtClean="0"/>
              <a:pPr/>
              <a:t>8/29/10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3792D2CF-A01B-4515-8B40-3DC3425826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74A625-2491-43B5-AA23-170774E4E676}" type="slidenum">
              <a:rPr lang="en-US"/>
              <a:pPr/>
              <a:t>5</a:t>
            </a:fld>
            <a:endParaRPr lang="en-US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74" y="0"/>
            <a:ext cx="9144000" cy="6858000"/>
            <a:chOff x="-1574" y="0"/>
            <a:chExt cx="9144000" cy="6858000"/>
          </a:xfrm>
        </p:grpSpPr>
        <p:pic>
          <p:nvPicPr>
            <p:cNvPr id="7" name="Rectangle 6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1"/>
                <a:srgbClr val="FFFFFF"/>
              </a:duotone>
              <a:lum bright="-10000"/>
            </a:blip>
            <a:stretch>
              <a:fillRect/>
            </a:stretch>
          </p:blipFill>
          <p:spPr>
            <a:xfrm>
              <a:off x="-1574" y="381000"/>
              <a:ext cx="9144000" cy="609361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Rectangle 10"/>
            <p:cNvSpPr/>
            <p:nvPr userDrawn="1"/>
          </p:nvSpPr>
          <p:spPr>
            <a:xfrm>
              <a:off x="-1574" y="0"/>
              <a:ext cx="9144000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-1574" y="6553200"/>
              <a:ext cx="9144000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-1574" y="38100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-1574" y="647700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Shape 20"/>
          <p:cNvSpPr>
            <a:spLocks noGrp="1"/>
          </p:cNvSpPr>
          <p:nvPr>
            <p:ph type="title"/>
          </p:nvPr>
        </p:nvSpPr>
        <p:spPr>
          <a:xfrm>
            <a:off x="704850" y="4495800"/>
            <a:ext cx="7772400" cy="1362075"/>
          </a:xfrm>
          <a:prstGeom prst="rect">
            <a:avLst/>
          </a:prstGeom>
        </p:spPr>
        <p:txBody>
          <a:bodyPr anchor="t"/>
          <a:lstStyle>
            <a:lvl1pPr algn="ctr">
              <a:defRPr sz="4000" b="0" cap="none" baseline="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 anchor="b" anchorCtr="0"/>
          <a:lstStyle>
            <a:lvl1pPr marL="0" indent="0" algn="ctr">
              <a:buNone/>
              <a:defRPr>
                <a:solidFill>
                  <a:schemeClr val="bg2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8/29/10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74" y="0"/>
            <a:ext cx="9145574" cy="6858000"/>
            <a:chOff x="-1574" y="0"/>
            <a:chExt cx="9145574" cy="6858000"/>
          </a:xfrm>
        </p:grpSpPr>
        <p:sp>
          <p:nvSpPr>
            <p:cNvPr id="18" name="Rectangle 17"/>
            <p:cNvSpPr/>
            <p:nvPr userDrawn="1"/>
          </p:nvSpPr>
          <p:spPr>
            <a:xfrm>
              <a:off x="0" y="381000"/>
              <a:ext cx="9144000" cy="6096000"/>
            </a:xfrm>
            <a:prstGeom prst="rect">
              <a:avLst/>
            </a:prstGeom>
            <a:gradFill>
              <a:gsLst>
                <a:gs pos="0">
                  <a:schemeClr val="accent1">
                    <a:tint val="40000"/>
                  </a:schemeClr>
                </a:gs>
                <a:gs pos="100000">
                  <a:schemeClr val="accent1">
                    <a:shade val="75000"/>
                  </a:schemeClr>
                </a:gs>
              </a:gsLst>
              <a:path path="circle">
                <a:fillToRect l="100000" t="100000" r="100000" b="100000"/>
              </a:path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-1574" y="0"/>
              <a:ext cx="9144000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-1574" y="6553200"/>
              <a:ext cx="9144000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-1574" y="38100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-1574" y="647700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722313" y="4505325"/>
            <a:ext cx="7772400" cy="1362075"/>
          </a:xfrm>
          <a:prstGeom prst="rect">
            <a:avLst/>
          </a:prstGeom>
        </p:spPr>
        <p:txBody>
          <a:bodyPr anchor="t"/>
          <a:lstStyle>
            <a:lvl1pPr algn="ctr">
              <a:defRPr sz="4000" b="0" cap="none" baseline="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8/29/10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8/29/10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8/29/10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8/29/10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1"/>
            <a:ext cx="5111750" cy="4525963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600201"/>
            <a:ext cx="3008313" cy="45259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8/29/10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8/29/10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9144000" cy="1506538"/>
            <a:chOff x="0" y="0"/>
            <a:chExt cx="9144000" cy="1506538"/>
          </a:xfrm>
        </p:grpSpPr>
        <p:pic>
          <p:nvPicPr>
            <p:cNvPr id="7" name="Rectangle 6"/>
            <p:cNvPicPr>
              <a:picLocks noChangeAspect="1"/>
            </p:cNvPicPr>
            <p:nvPr/>
          </p:nvPicPr>
          <p:blipFill>
            <a:blip r:embed="rId11" cstate="print">
              <a:duotone>
                <a:schemeClr val="accent1"/>
                <a:srgbClr val="FFFFFF"/>
              </a:duotone>
            </a:blip>
            <a:srcRect/>
            <a:stretch>
              <a:fillRect/>
            </a:stretch>
          </p:blipFill>
          <p:spPr>
            <a:xfrm>
              <a:off x="0" y="1"/>
              <a:ext cx="9144000" cy="14192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Rectangle 9"/>
            <p:cNvSpPr/>
            <p:nvPr userDrawn="1"/>
          </p:nvSpPr>
          <p:spPr>
            <a:xfrm>
              <a:off x="0" y="0"/>
              <a:ext cx="9144000" cy="1447800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49000">
                  <a:schemeClr val="accent1">
                    <a:tint val="20000"/>
                    <a:alpha val="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0" y="142875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504950"/>
              <a:ext cx="9144000" cy="1588"/>
            </a:xfrm>
            <a:prstGeom prst="line">
              <a:avLst/>
            </a:prstGeom>
            <a:ln w="15875" cap="flat" cmpd="sng" algn="ctr">
              <a:solidFill>
                <a:schemeClr val="tx1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0D0AA-A564-40E6-BDF9-FE3371FD07B4}" type="datetimeFigureOut">
              <a:rPr lang="en-US" smtClean="0"/>
              <a:pPr/>
              <a:t>8/29/10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65238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rtl="0" eaLnBrk="1" latinLnBrk="0" hangingPunct="1">
        <a:spcBef>
          <a:spcPct val="0"/>
        </a:spcBef>
        <a:buNone/>
        <a:defRPr kumimoji="0" lang="en-US" sz="4000" b="0" i="0" u="none" strike="noStrike" kern="1200" cap="none" spc="0" normalizeH="0" baseline="0" noProof="0" smtClean="0">
          <a:ln>
            <a:noFill/>
          </a:ln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uLnTx/>
          <a:uFillTx/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spcAft>
          <a:spcPts val="400"/>
        </a:spcAft>
        <a:buFont typeface="Arial"/>
        <a:buChar char="•"/>
        <a:defRPr sz="28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gi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2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NUL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Welcome, </a:t>
            </a:r>
            <a:r>
              <a:rPr lang="en-US" dirty="0"/>
              <a:t>S</a:t>
            </a:r>
            <a:r>
              <a:rPr lang="en-US" dirty="0" smtClean="0"/>
              <a:t>tudents</a:t>
            </a:r>
            <a:r>
              <a:rPr lang="en-US" dirty="0"/>
              <a:t>!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 Reeder </a:t>
            </a:r>
            <a:br>
              <a:rPr lang="en-US" dirty="0" smtClean="0"/>
            </a:br>
            <a:r>
              <a:rPr lang="en-US" dirty="0" smtClean="0"/>
              <a:t>9</a:t>
            </a:r>
            <a:r>
              <a:rPr lang="en-US" baseline="30000" dirty="0" smtClean="0"/>
              <a:t>th</a:t>
            </a:r>
            <a:r>
              <a:rPr lang="en-US" dirty="0" smtClean="0"/>
              <a:t> Grade English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&amp; Quizzes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Worth 20% of your grade</a:t>
            </a:r>
          </a:p>
          <a:p>
            <a:r>
              <a:rPr lang="en-US" dirty="0" smtClean="0"/>
              <a:t>Homework</a:t>
            </a:r>
          </a:p>
          <a:p>
            <a:pPr lvl="1"/>
            <a:r>
              <a:rPr lang="en-US" dirty="0" smtClean="0"/>
              <a:t>Homework is absolutely crucial for your success in my class.</a:t>
            </a:r>
          </a:p>
          <a:p>
            <a:pPr lvl="1"/>
            <a:r>
              <a:rPr lang="en-US" dirty="0" smtClean="0"/>
              <a:t>You are responsible for turning in homework on the designated day.</a:t>
            </a:r>
          </a:p>
          <a:p>
            <a:pPr lvl="1"/>
            <a:r>
              <a:rPr lang="en-US" dirty="0" smtClean="0"/>
              <a:t>If you are absent on a day homework is due, it is due on the day of your return.</a:t>
            </a:r>
          </a:p>
          <a:p>
            <a:pPr lvl="1"/>
            <a:r>
              <a:rPr lang="en-US" dirty="0" smtClean="0"/>
              <a:t>I promise I will not give you busy work!  If I assign homework, there is a reason for my madness, so PLEASE humor me and do it!  </a:t>
            </a:r>
            <a:r>
              <a:rPr lang="en-US" dirty="0" smtClean="0">
                <a:sym typeface="Wingdings" pitchFamily="2" charset="2"/>
              </a:rPr>
              <a:t></a:t>
            </a:r>
          </a:p>
          <a:p>
            <a:pPr lvl="1"/>
            <a:r>
              <a:rPr lang="en-US" b="1" u="sng" dirty="0" smtClean="0"/>
              <a:t>Deadlines are very important to me and therefore to you!!!</a:t>
            </a:r>
            <a:r>
              <a:rPr lang="en-US" dirty="0" smtClean="0"/>
              <a:t>  Late homework assignments are usually given a ZERO because part of the grade comes from </a:t>
            </a:r>
            <a:r>
              <a:rPr lang="en-US" u="sng" dirty="0" smtClean="0"/>
              <a:t>meeting the deadline</a:t>
            </a:r>
            <a:r>
              <a:rPr lang="en-US" dirty="0" smtClean="0"/>
              <a:t>.  If we take time to go over all the answers in class, why should I accept yours the next day???  Please, just do your homework and turn it in when I ask for it!</a:t>
            </a:r>
          </a:p>
          <a:p>
            <a:r>
              <a:rPr lang="en-US" dirty="0" smtClean="0"/>
              <a:t>Quizzes</a:t>
            </a:r>
          </a:p>
          <a:p>
            <a:pPr lvl="1"/>
            <a:r>
              <a:rPr lang="en-US" dirty="0" smtClean="0"/>
              <a:t>Announced and pop quizzes will be given to make sure everyone understands the material.</a:t>
            </a:r>
          </a:p>
          <a:p>
            <a:pPr lvl="1"/>
            <a:r>
              <a:rPr lang="en-US" dirty="0" smtClean="0"/>
              <a:t>All information on quizzes will be covered in the tests.</a:t>
            </a:r>
          </a:p>
          <a:p>
            <a:endParaRPr lang="en-US" dirty="0"/>
          </a:p>
        </p:txBody>
      </p:sp>
      <p:pic>
        <p:nvPicPr>
          <p:cNvPr id="4" name="Picture 2" descr="http://koernerj2.googlepages.com/homework_clipart_3.gif/homework_clipart_3-fu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0"/>
            <a:ext cx="2590800" cy="1543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Daily Warm-Up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Journal/</a:t>
            </a:r>
            <a:r>
              <a:rPr lang="en-US" dirty="0" err="1" smtClean="0"/>
              <a:t>Moodle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Worth 15% of your grade</a:t>
            </a:r>
            <a:endParaRPr lang="en-US" dirty="0" smtClean="0"/>
          </a:p>
          <a:p>
            <a:r>
              <a:rPr lang="en-US" dirty="0" smtClean="0"/>
              <a:t>Normally I make students keep a notebook, but since we will be getting laptops, we will complete these journals on the laptops or online on our class </a:t>
            </a:r>
            <a:r>
              <a:rPr lang="en-US" dirty="0" err="1" smtClean="0"/>
              <a:t>Moodle</a:t>
            </a:r>
            <a:endParaRPr lang="en-US" dirty="0" smtClean="0"/>
          </a:p>
          <a:p>
            <a:r>
              <a:rPr lang="en-US" dirty="0" smtClean="0"/>
              <a:t>This journal will be where you do a daily-warm up activity most days in my class</a:t>
            </a:r>
            <a:r>
              <a:rPr lang="en-US" dirty="0" smtClean="0"/>
              <a:t>.</a:t>
            </a:r>
          </a:p>
          <a:p>
            <a:r>
              <a:rPr lang="en-US" dirty="0" smtClean="0"/>
              <a:t>I will have a different activity up on the projector or chalkboard to be completed.</a:t>
            </a:r>
          </a:p>
          <a:p>
            <a:r>
              <a:rPr lang="en-US" dirty="0" smtClean="0"/>
              <a:t>When the bell rings, you should begin working on the warm-up. </a:t>
            </a:r>
            <a:r>
              <a:rPr lang="en-US" dirty="0" smtClean="0"/>
              <a:t> You should log onto your computer as soon as you see  a posted journal </a:t>
            </a:r>
            <a:r>
              <a:rPr lang="en-US" dirty="0" smtClean="0"/>
              <a:t>on the projector or chalkboard.</a:t>
            </a:r>
            <a:endParaRPr lang="en-US" dirty="0" smtClean="0"/>
          </a:p>
          <a:p>
            <a:r>
              <a:rPr lang="en-US" dirty="0" smtClean="0"/>
              <a:t>When the bell rings, class has begun and you should begin working in your journal.</a:t>
            </a:r>
          </a:p>
        </p:txBody>
      </p:sp>
      <p:pic>
        <p:nvPicPr>
          <p:cNvPr id="4" name="Picture 2" descr="http://www.brodhead.k12.wi.us/middle/Staff%20Information/shane%20miller/Outsiders_files/image00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0"/>
            <a:ext cx="1981200" cy="15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Classwork</a:t>
            </a:r>
            <a:r>
              <a:rPr lang="en-US" dirty="0" smtClean="0"/>
              <a:t> &amp; Participation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6699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Worth 15% of your grade</a:t>
            </a:r>
          </a:p>
          <a:p>
            <a:r>
              <a:rPr lang="en-US" dirty="0" smtClean="0"/>
              <a:t>I want you to talk in my class, but make sure you stay respectful – when another student or myself is talking you shouldn’t be!</a:t>
            </a:r>
          </a:p>
          <a:p>
            <a:r>
              <a:rPr lang="en-US" dirty="0" smtClean="0"/>
              <a:t>Raise your hand to talk please!</a:t>
            </a:r>
          </a:p>
          <a:p>
            <a:r>
              <a:rPr lang="en-US" dirty="0" smtClean="0"/>
              <a:t>You will receive a grade for your participation in my class every marking period, as well as a grade for work given to you that should be completed during class time.</a:t>
            </a:r>
          </a:p>
        </p:txBody>
      </p:sp>
      <p:pic>
        <p:nvPicPr>
          <p:cNvPr id="16386" name="Picture 2" descr="http://www.fotosearch.com/comp/EYW/EYW163/four-children-classroom_~eco_002.jpg"/>
          <p:cNvPicPr>
            <a:picLocks noChangeAspect="1" noChangeArrowheads="1"/>
          </p:cNvPicPr>
          <p:nvPr/>
        </p:nvPicPr>
        <p:blipFill>
          <a:blip r:embed="rId3" cstate="print"/>
          <a:srcRect b="7222"/>
          <a:stretch>
            <a:fillRect/>
          </a:stretch>
        </p:blipFill>
        <p:spPr bwMode="auto">
          <a:xfrm>
            <a:off x="2286000" y="4419600"/>
            <a:ext cx="426720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59436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Worth 25% of your grade</a:t>
            </a:r>
          </a:p>
          <a:p>
            <a:r>
              <a:rPr lang="en-US" dirty="0" smtClean="0"/>
              <a:t>You will be keeping a writing portfolio again in class this year to help you prepare for the PSSA test.</a:t>
            </a:r>
          </a:p>
          <a:p>
            <a:r>
              <a:rPr lang="en-US" dirty="0" smtClean="0"/>
              <a:t>You will complete a minimum of 8 formal writing assignments for this portfolio.</a:t>
            </a:r>
          </a:p>
          <a:p>
            <a:r>
              <a:rPr lang="en-US" dirty="0" smtClean="0"/>
              <a:t>These assignments will be worth 100 points each.</a:t>
            </a:r>
          </a:p>
          <a:p>
            <a:r>
              <a:rPr lang="en-US" dirty="0" smtClean="0"/>
              <a:t>You will complete various types of writing, including informative, persuasive, narrative, and poetic.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Writing Portfolio</a:t>
            </a:r>
            <a:endParaRPr lang="en-US" dirty="0"/>
          </a:p>
        </p:txBody>
      </p:sp>
      <p:pic>
        <p:nvPicPr>
          <p:cNvPr id="4" name="Picture 2" descr="http://images-cdn01.associatedcontent.com/image/A1122/112299/300_1122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4038600"/>
            <a:ext cx="2857500" cy="2619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Our Classroom Community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Miss Reeder – 9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 Rules</a:t>
            </a: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As 9</a:t>
            </a:r>
            <a:r>
              <a:rPr lang="en-US" baseline="30000" dirty="0" smtClean="0"/>
              <a:t>th</a:t>
            </a:r>
            <a:r>
              <a:rPr lang="en-US" dirty="0" smtClean="0"/>
              <a:t> graders, you know what teachers expect of you in the classroom.</a:t>
            </a:r>
          </a:p>
          <a:p>
            <a:r>
              <a:rPr lang="en-US" dirty="0" smtClean="0"/>
              <a:t>I call my rules “Rules to Supplement Your Common Sense” </a:t>
            </a:r>
            <a:r>
              <a:rPr lang="en-US" dirty="0" smtClean="0">
                <a:sym typeface="Wingdings" pitchFamily="2" charset="2"/>
              </a:rPr>
              <a:t>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Be ready by the bell (with a book, pencil, and your notebook).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Daily Warm-Up Journal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Respect EVERYTHING and EVERYONE at all times.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A general rule of thumb: QUALITY over QUANTITY.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Bring everything with you to class – I won’t send you and you will lose points for coming unprepared.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NO cell phones!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No disrespectful behavior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Gossip/pettiness  leave your drama at the MS!!!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Personal grooming, applying making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Vulgar/offensive language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Lining up 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Asking to go to the bathroom at inappropriate moments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Do as I say, not as I do!!! Clean up after yourself!</a:t>
            </a:r>
          </a:p>
          <a:p>
            <a:r>
              <a:rPr lang="en-US" dirty="0" smtClean="0">
                <a:sym typeface="Wingdings" pitchFamily="2" charset="2"/>
              </a:rPr>
              <a:t>Red chairs, computers, &amp; my desk = OFF LIMITS!!!</a:t>
            </a:r>
            <a:endParaRPr lang="en-US" dirty="0"/>
          </a:p>
        </p:txBody>
      </p:sp>
      <p:pic>
        <p:nvPicPr>
          <p:cNvPr id="9218" name="Picture 2" descr="http://www.angievargas.com/images/classroom_rules_clipart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0"/>
            <a:ext cx="4572000" cy="15378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Hall Passes &amp; Tardiness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334000"/>
          </a:xfrm>
        </p:spPr>
        <p:txBody>
          <a:bodyPr>
            <a:normAutofit fontScale="77500" lnSpcReduction="20000"/>
          </a:bodyPr>
          <a:lstStyle/>
          <a:p>
            <a:pPr marL="514350" indent="-514350"/>
            <a:r>
              <a:rPr lang="en-US" dirty="0" smtClean="0"/>
              <a:t>Hall Passes</a:t>
            </a:r>
          </a:p>
          <a:p>
            <a:pPr marL="914400" lvl="1" indent="-514350"/>
            <a:r>
              <a:rPr lang="en-US" dirty="0" smtClean="0"/>
              <a:t>You will be allowed to leave my class 4 times per marking period.</a:t>
            </a:r>
          </a:p>
          <a:p>
            <a:pPr marL="914400" lvl="1" indent="-514350"/>
            <a:r>
              <a:rPr lang="en-US" dirty="0" smtClean="0"/>
              <a:t>After you have used your 4 passes, you will not be permitted to leave my class, no exceptions.</a:t>
            </a:r>
          </a:p>
          <a:p>
            <a:pPr marL="914400" lvl="1" indent="-514350"/>
            <a:r>
              <a:rPr lang="en-US" dirty="0" smtClean="0"/>
              <a:t>When requesting to leave class, it must be during one of the following times:</a:t>
            </a:r>
          </a:p>
          <a:p>
            <a:pPr marL="1314450" lvl="2" indent="-514350"/>
            <a:r>
              <a:rPr lang="en-US" dirty="0" smtClean="0"/>
              <a:t>BEFORE the bell rings for class to begin</a:t>
            </a:r>
          </a:p>
          <a:p>
            <a:pPr marL="1314450" lvl="2" indent="-514350"/>
            <a:r>
              <a:rPr lang="en-US" dirty="0" smtClean="0"/>
              <a:t>Right before the bell rings to leave class</a:t>
            </a:r>
          </a:p>
          <a:p>
            <a:pPr marL="1314450" lvl="2" indent="-514350"/>
            <a:r>
              <a:rPr lang="en-US" dirty="0" smtClean="0"/>
              <a:t>During free time or individual work after you have completed your work</a:t>
            </a:r>
          </a:p>
          <a:p>
            <a:pPr marL="914400" lvl="1" indent="-514350"/>
            <a:r>
              <a:rPr lang="en-US" dirty="0" smtClean="0"/>
              <a:t>You must sign out in the sign-out book on the front table and sign back in, no exceptions.</a:t>
            </a:r>
          </a:p>
          <a:p>
            <a:pPr marL="514350" indent="-514350"/>
            <a:r>
              <a:rPr lang="en-US" dirty="0" smtClean="0"/>
              <a:t>Tardiness</a:t>
            </a:r>
          </a:p>
          <a:p>
            <a:pPr marL="914400" lvl="1" indent="-514350"/>
            <a:r>
              <a:rPr lang="en-US" dirty="0" smtClean="0"/>
              <a:t>If you come late to class, you must have a pass.</a:t>
            </a:r>
          </a:p>
          <a:p>
            <a:pPr marL="914400" lvl="1" indent="-514350"/>
            <a:r>
              <a:rPr lang="en-US" dirty="0" smtClean="0"/>
              <a:t>I understand that getting around the HS is difficult, so I will be understanding of a few seconds late, but there are no excuses otherwise.</a:t>
            </a:r>
          </a:p>
          <a:p>
            <a:pPr marL="914400" lvl="1" indent="-514350"/>
            <a:r>
              <a:rPr lang="en-US" dirty="0" smtClean="0"/>
              <a:t>No pass = 1 hour detention</a:t>
            </a:r>
            <a:endParaRPr lang="en-US" dirty="0"/>
          </a:p>
        </p:txBody>
      </p:sp>
      <p:pic>
        <p:nvPicPr>
          <p:cNvPr id="7172" name="Picture 4" descr="http://www.forteachersonly.com/images/productimages/standard/102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0"/>
            <a:ext cx="1809750" cy="1809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Attendance &amp; Make-Up Policy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I understand you might get sick this year and have to miss school.</a:t>
            </a:r>
          </a:p>
          <a:p>
            <a:r>
              <a:rPr lang="en-US" dirty="0" smtClean="0"/>
              <a:t>If you miss class for any reason, it is </a:t>
            </a:r>
            <a:r>
              <a:rPr lang="en-US" b="1" u="sng" dirty="0" smtClean="0"/>
              <a:t>your responsibility</a:t>
            </a:r>
            <a:r>
              <a:rPr lang="en-US" dirty="0" smtClean="0"/>
              <a:t> to ask a CLASSMATE what you missed and to see me before/after class for any handouts</a:t>
            </a:r>
            <a:r>
              <a:rPr lang="en-US" dirty="0" smtClean="0"/>
              <a:t>.</a:t>
            </a:r>
          </a:p>
          <a:p>
            <a:pPr lvl="1"/>
            <a:r>
              <a:rPr lang="en-US" smtClean="0"/>
              <a:t>General rule: Ask 3 then me!</a:t>
            </a:r>
            <a:endParaRPr lang="en-US" smtClean="0"/>
          </a:p>
          <a:p>
            <a:r>
              <a:rPr lang="en-US" dirty="0" smtClean="0"/>
              <a:t>If you miss a quiz/test on the day you are out, you have </a:t>
            </a:r>
            <a:r>
              <a:rPr lang="en-US" u="sng" dirty="0" smtClean="0"/>
              <a:t>one week</a:t>
            </a:r>
            <a:r>
              <a:rPr lang="en-US" dirty="0" smtClean="0"/>
              <a:t> to schedule a time to make up this work.  </a:t>
            </a:r>
          </a:p>
          <a:p>
            <a:pPr lvl="1"/>
            <a:r>
              <a:rPr lang="en-US" dirty="0" smtClean="0"/>
              <a:t>This must be done either during Activity Period or during a study hall.  </a:t>
            </a:r>
          </a:p>
          <a:p>
            <a:pPr lvl="1"/>
            <a:r>
              <a:rPr lang="en-US" dirty="0" smtClean="0"/>
              <a:t>You may not use class time to make up work unless otherwise arranged with me.</a:t>
            </a:r>
          </a:p>
          <a:p>
            <a:pPr lvl="1"/>
            <a:r>
              <a:rPr lang="en-US" dirty="0" smtClean="0"/>
              <a:t>If you do not make up the work within one week of your absence, it will become a zero.</a:t>
            </a:r>
          </a:p>
          <a:p>
            <a:r>
              <a:rPr lang="en-US" dirty="0" smtClean="0"/>
              <a:t>If your absence is UNEXCUSED, work that you missed in class that day cannot be made up and becomes an automatic zero.</a:t>
            </a:r>
          </a:p>
          <a:p>
            <a:r>
              <a:rPr lang="en-US" dirty="0" smtClean="0"/>
              <a:t>Take responsibility!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You must abide by your Acceptable Use Policy at all times</a:t>
            </a:r>
          </a:p>
          <a:p>
            <a:r>
              <a:rPr lang="en-US" dirty="0" smtClean="0"/>
              <a:t>Huge component of class</a:t>
            </a:r>
          </a:p>
          <a:p>
            <a:pPr lvl="1"/>
            <a:r>
              <a:rPr lang="en-US" dirty="0" smtClean="0"/>
              <a:t>Bring to class unless told otherwise</a:t>
            </a:r>
          </a:p>
          <a:p>
            <a:pPr lvl="1"/>
            <a:r>
              <a:rPr lang="en-US" dirty="0" smtClean="0"/>
              <a:t>Should be fully charged to best of your ability</a:t>
            </a:r>
          </a:p>
          <a:p>
            <a:pPr lvl="1"/>
            <a:r>
              <a:rPr lang="en-US" dirty="0" smtClean="0"/>
              <a:t>Check board before bell rings to see if you are to log on or not.</a:t>
            </a:r>
          </a:p>
          <a:p>
            <a:r>
              <a:rPr lang="en-US" dirty="0" smtClean="0"/>
              <a:t>If you are found to be misusing your computer in my classroom:</a:t>
            </a:r>
          </a:p>
          <a:p>
            <a:pPr lvl="1"/>
            <a:r>
              <a:rPr lang="en-US" dirty="0" smtClean="0"/>
              <a:t>Infraction 1: Warning and 1 hour of detention</a:t>
            </a:r>
          </a:p>
          <a:p>
            <a:pPr lvl="1"/>
            <a:r>
              <a:rPr lang="en-US" dirty="0" smtClean="0"/>
              <a:t>Infraction 2: Suspension of laptop use for 1 month and 2 hours of detention</a:t>
            </a:r>
          </a:p>
          <a:p>
            <a:pPr lvl="1"/>
            <a:r>
              <a:rPr lang="en-US" dirty="0" smtClean="0"/>
              <a:t>Infraction 3: Suspension of laptop use for the year and referral to office (ISS)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Macs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Our theme at the high school involves the 3 R’s:</a:t>
            </a:r>
          </a:p>
          <a:p>
            <a:pPr lvl="1"/>
            <a:r>
              <a:rPr lang="en-US" dirty="0" smtClean="0"/>
              <a:t>Respect </a:t>
            </a:r>
          </a:p>
          <a:p>
            <a:pPr lvl="2"/>
            <a:r>
              <a:rPr lang="en-US" dirty="0" smtClean="0"/>
              <a:t>Demonstrate respect to all members of the school community, including administration, faculty, students, and staff</a:t>
            </a:r>
          </a:p>
          <a:p>
            <a:pPr lvl="1"/>
            <a:r>
              <a:rPr lang="en-US" dirty="0" smtClean="0"/>
              <a:t>Responsibility</a:t>
            </a:r>
          </a:p>
          <a:p>
            <a:pPr lvl="2"/>
            <a:r>
              <a:rPr lang="en-US" dirty="0" smtClean="0"/>
              <a:t>You are in high school and you are responsible for your actions, for your school work, for your materials, etc.  </a:t>
            </a:r>
          </a:p>
          <a:p>
            <a:pPr lvl="2"/>
            <a:r>
              <a:rPr lang="en-US" dirty="0" smtClean="0"/>
              <a:t>Demonstrate responsibility on a daily basis!</a:t>
            </a:r>
          </a:p>
          <a:p>
            <a:pPr lvl="1"/>
            <a:r>
              <a:rPr lang="en-US" dirty="0" smtClean="0"/>
              <a:t>Resilience</a:t>
            </a:r>
          </a:p>
          <a:p>
            <a:pPr lvl="2"/>
            <a:r>
              <a:rPr lang="en-US" dirty="0" smtClean="0"/>
              <a:t>The ability to recover from stress.</a:t>
            </a:r>
          </a:p>
          <a:p>
            <a:pPr lvl="2"/>
            <a:r>
              <a:rPr lang="en-US" dirty="0" smtClean="0"/>
              <a:t>We will be dealing with a lot during the renovation process on top of our regular school stresses.  We will survive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JBHS Themes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About Me</a:t>
            </a: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228600" y="1600200"/>
            <a:ext cx="5334000" cy="5029200"/>
          </a:xfrm>
        </p:spPr>
        <p:txBody>
          <a:bodyPr>
            <a:normAutofit fontScale="92500"/>
          </a:bodyPr>
          <a:lstStyle/>
          <a:p>
            <a:r>
              <a:rPr lang="en-US" dirty="0"/>
              <a:t>My background</a:t>
            </a:r>
          </a:p>
          <a:p>
            <a:pPr lvl="1"/>
            <a:r>
              <a:rPr lang="en-US" dirty="0"/>
              <a:t>I grew up in </a:t>
            </a:r>
            <a:r>
              <a:rPr lang="en-US" dirty="0" smtClean="0"/>
              <a:t>Mercersburg!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  <a:p>
            <a:pPr lvl="1"/>
            <a:r>
              <a:rPr lang="en-US" dirty="0"/>
              <a:t>I attended </a:t>
            </a:r>
            <a:r>
              <a:rPr lang="en-US" dirty="0" smtClean="0"/>
              <a:t>JBHS and graduated in 2002.</a:t>
            </a:r>
          </a:p>
          <a:p>
            <a:pPr lvl="1"/>
            <a:r>
              <a:rPr lang="en-US" dirty="0" smtClean="0"/>
              <a:t>I went to Shippensburg U and graduated in 2006</a:t>
            </a:r>
            <a:endParaRPr lang="en-US" dirty="0"/>
          </a:p>
          <a:p>
            <a:r>
              <a:rPr lang="en-US" dirty="0"/>
              <a:t>My experience</a:t>
            </a:r>
          </a:p>
          <a:p>
            <a:pPr lvl="1"/>
            <a:r>
              <a:rPr lang="en-US" dirty="0" smtClean="0"/>
              <a:t>This is my 5</a:t>
            </a:r>
            <a:r>
              <a:rPr lang="en-US" baseline="30000" dirty="0" smtClean="0"/>
              <a:t>th</a:t>
            </a:r>
            <a:r>
              <a:rPr lang="en-US" dirty="0" smtClean="0"/>
              <a:t> year here at JBHS</a:t>
            </a:r>
            <a:endParaRPr lang="en-US" dirty="0"/>
          </a:p>
          <a:p>
            <a:pPr lvl="1"/>
            <a:r>
              <a:rPr lang="en-US" dirty="0" smtClean="0"/>
              <a:t>I teach 9</a:t>
            </a:r>
            <a:r>
              <a:rPr lang="en-US" baseline="30000" dirty="0" smtClean="0"/>
              <a:t>th</a:t>
            </a:r>
            <a:r>
              <a:rPr lang="en-US" dirty="0" smtClean="0"/>
              <a:t> and 10</a:t>
            </a:r>
            <a:r>
              <a:rPr lang="en-US" baseline="30000" dirty="0" smtClean="0"/>
              <a:t>th</a:t>
            </a:r>
            <a:r>
              <a:rPr lang="en-US" dirty="0" smtClean="0"/>
              <a:t> grade English.</a:t>
            </a:r>
          </a:p>
          <a:p>
            <a:pPr lvl="1"/>
            <a:r>
              <a:rPr lang="en-US" dirty="0" smtClean="0"/>
              <a:t>I am also the Yearbook advisor and Spanish Club advisor at JBHS</a:t>
            </a:r>
            <a:endParaRPr lang="en-US" dirty="0"/>
          </a:p>
        </p:txBody>
      </p:sp>
      <p:pic>
        <p:nvPicPr>
          <p:cNvPr id="4" name="Picture 2" descr="http://www.fotosearch.com/bthumb/UNC/UNC252/u272928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2133600"/>
            <a:ext cx="3352800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Most importantly: Let’s have some fun this year!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81400" y="1600200"/>
            <a:ext cx="5105400" cy="49530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I have a wonderful family that lives in Mercersburg.</a:t>
            </a:r>
          </a:p>
          <a:p>
            <a:r>
              <a:rPr lang="en-US" dirty="0" smtClean="0"/>
              <a:t>I currently live in Chambersburg.</a:t>
            </a:r>
          </a:p>
          <a:p>
            <a:r>
              <a:rPr lang="en-US" dirty="0" smtClean="0"/>
              <a:t>I have an amazing boyfriend named </a:t>
            </a:r>
            <a:r>
              <a:rPr lang="en-US" dirty="0" err="1" smtClean="0"/>
              <a:t>Beto</a:t>
            </a:r>
            <a:r>
              <a:rPr lang="en-US" dirty="0" smtClean="0"/>
              <a:t> of over a year. </a:t>
            </a:r>
          </a:p>
          <a:p>
            <a:r>
              <a:rPr lang="en-US" dirty="0" smtClean="0"/>
              <a:t>I help out at a summer and after-school program in Chambersburg to help Hispanic students … and yes, I speak Spanish! 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 smtClean="0"/>
          </a:p>
          <a:p>
            <a:r>
              <a:rPr lang="en-US" dirty="0" smtClean="0"/>
              <a:t>My best friends in the world are teachers!</a:t>
            </a:r>
          </a:p>
          <a:p>
            <a:pPr lvl="1"/>
            <a:r>
              <a:rPr lang="en-US" dirty="0" smtClean="0"/>
              <a:t>Miss Moser – 7</a:t>
            </a:r>
            <a:r>
              <a:rPr lang="en-US" baseline="30000" dirty="0" smtClean="0"/>
              <a:t>th</a:t>
            </a:r>
            <a:r>
              <a:rPr lang="en-US" dirty="0" smtClean="0"/>
              <a:t> grade Reading</a:t>
            </a:r>
          </a:p>
          <a:p>
            <a:pPr lvl="1"/>
            <a:r>
              <a:rPr lang="en-US" dirty="0" smtClean="0"/>
              <a:t>Mrs. Curley – Math teacher at JBHS</a:t>
            </a:r>
          </a:p>
          <a:p>
            <a:pPr lvl="1"/>
            <a:r>
              <a:rPr lang="en-US" dirty="0" smtClean="0"/>
              <a:t>Ms. Tanner – Business teacher at JBHS</a:t>
            </a:r>
          </a:p>
          <a:p>
            <a:pPr lvl="1"/>
            <a:r>
              <a:rPr lang="en-US" dirty="0" smtClean="0"/>
              <a:t>Ms. Heckman – Social Studies teacher at JBHS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On a personal note</a:t>
            </a:r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4" name="Picture 2" descr="http://cache.daylife.com/imageserve/0bIe1Yx1BE1vg/340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057400"/>
            <a:ext cx="2819400" cy="3886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Goals</a:t>
            </a: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457200" y="1600200"/>
            <a:ext cx="6096000" cy="54864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To give you the academic and social skills you need to progress to </a:t>
            </a:r>
            <a:r>
              <a:rPr lang="en-US" dirty="0" smtClean="0"/>
              <a:t>10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r>
              <a:rPr lang="en-US" dirty="0"/>
              <a:t>.</a:t>
            </a:r>
          </a:p>
          <a:p>
            <a:r>
              <a:rPr lang="en-US" dirty="0"/>
              <a:t>To provide a supportive and fun classroom </a:t>
            </a:r>
            <a:r>
              <a:rPr lang="en-US" dirty="0" smtClean="0"/>
              <a:t>environment.</a:t>
            </a:r>
          </a:p>
          <a:p>
            <a:pPr lvl="1"/>
            <a:r>
              <a:rPr lang="en-US" dirty="0" smtClean="0"/>
              <a:t>I love to laugh and have fun while we’re learning! 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  <a:p>
            <a:r>
              <a:rPr lang="en-US" dirty="0"/>
              <a:t>To help you </a:t>
            </a:r>
            <a:r>
              <a:rPr lang="en-US" dirty="0" smtClean="0"/>
              <a:t>develop skills in reading, writing, speaking, and listening so you can communicate effectively.</a:t>
            </a:r>
          </a:p>
          <a:p>
            <a:pPr lvl="1"/>
            <a:r>
              <a:rPr lang="en-US" dirty="0" smtClean="0"/>
              <a:t>Meaning so you can write and speak without using internet and text language!  (</a:t>
            </a:r>
            <a:r>
              <a:rPr lang="en-US" dirty="0" err="1" smtClean="0"/>
              <a:t>Lol</a:t>
            </a:r>
            <a:r>
              <a:rPr lang="en-US" dirty="0" smtClean="0"/>
              <a:t> </a:t>
            </a:r>
            <a:r>
              <a:rPr lang="en-US" dirty="0" err="1" smtClean="0"/>
              <a:t>idk</a:t>
            </a:r>
            <a:r>
              <a:rPr lang="en-US" dirty="0" smtClean="0"/>
              <a:t> if u get me?) </a:t>
            </a:r>
          </a:p>
          <a:p>
            <a:r>
              <a:rPr lang="en-US" dirty="0" smtClean="0"/>
              <a:t>AND…maybe make you like English class a little more!!!! </a:t>
            </a:r>
            <a:r>
              <a:rPr lang="en-US" dirty="0" smtClean="0">
                <a:sym typeface="Wingdings" pitchFamily="2" charset="2"/>
              </a:rPr>
              <a:t></a:t>
            </a:r>
            <a:endParaRPr lang="en-US" dirty="0"/>
          </a:p>
        </p:txBody>
      </p:sp>
      <p:pic>
        <p:nvPicPr>
          <p:cNvPr id="4" name="Picture 2" descr="http://high5learning.com/yahoo_site_admin/assets/images/clip_art_library_books.89143630_st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2057400"/>
            <a:ext cx="2642616" cy="3886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My Pledge to Students</a:t>
            </a:r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 will trust you until you give me reason to do otherwise.</a:t>
            </a:r>
          </a:p>
          <a:p>
            <a:r>
              <a:rPr lang="en-US" dirty="0"/>
              <a:t>I will respect you and work with you to solve problems.</a:t>
            </a:r>
          </a:p>
          <a:p>
            <a:r>
              <a:rPr lang="en-US" dirty="0"/>
              <a:t>I will promptly correct and offer feedback on your work.</a:t>
            </a:r>
          </a:p>
          <a:p>
            <a:r>
              <a:rPr lang="en-US" dirty="0"/>
              <a:t>I will work with you to meet learning goals.</a:t>
            </a:r>
          </a:p>
          <a:p>
            <a:r>
              <a:rPr lang="en-US" dirty="0"/>
              <a:t>I will offer extra help and alternative assessments should you require them.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our English Class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Miss Reeder – 9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what are we doing this year?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We will study the major </a:t>
            </a:r>
            <a:r>
              <a:rPr lang="en-US" i="1" dirty="0" smtClean="0"/>
              <a:t>genres</a:t>
            </a:r>
            <a:r>
              <a:rPr lang="en-US" dirty="0" smtClean="0"/>
              <a:t> of literature in English class this year</a:t>
            </a:r>
            <a:endParaRPr lang="en-US" dirty="0"/>
          </a:p>
          <a:p>
            <a:pPr lvl="1"/>
            <a:r>
              <a:rPr lang="en-US" dirty="0" smtClean="0"/>
              <a:t>Oral tradition</a:t>
            </a:r>
          </a:p>
          <a:p>
            <a:pPr lvl="1"/>
            <a:r>
              <a:rPr lang="en-US" dirty="0" smtClean="0"/>
              <a:t>Fiction</a:t>
            </a:r>
          </a:p>
          <a:p>
            <a:pPr lvl="1"/>
            <a:r>
              <a:rPr lang="en-US" dirty="0" smtClean="0"/>
              <a:t>Nonfiction</a:t>
            </a:r>
          </a:p>
          <a:p>
            <a:pPr lvl="1"/>
            <a:r>
              <a:rPr lang="en-US" dirty="0" smtClean="0"/>
              <a:t>Drama (Shakespeare’s </a:t>
            </a:r>
            <a:r>
              <a:rPr lang="en-US" i="1" dirty="0" smtClean="0"/>
              <a:t>Romeo &amp; Juliet!</a:t>
            </a:r>
            <a:r>
              <a:rPr lang="en-US" dirty="0" smtClean="0"/>
              <a:t> </a:t>
            </a:r>
            <a:r>
              <a:rPr lang="en-US" dirty="0" err="1" smtClean="0"/>
              <a:t>Yay</a:t>
            </a:r>
            <a:r>
              <a:rPr lang="en-US" dirty="0" smtClean="0"/>
              <a:t>! </a:t>
            </a:r>
            <a:r>
              <a:rPr lang="en-US" dirty="0" smtClean="0">
                <a:sym typeface="Wingdings" pitchFamily="2" charset="2"/>
              </a:rPr>
              <a:t>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Poetry</a:t>
            </a:r>
          </a:p>
          <a:p>
            <a:r>
              <a:rPr lang="en-US" dirty="0" smtClean="0"/>
              <a:t>We will also be reading two-three novels this year</a:t>
            </a:r>
          </a:p>
          <a:p>
            <a:pPr lvl="1"/>
            <a:r>
              <a:rPr lang="en-US" dirty="0" smtClean="0"/>
              <a:t>Novel of your choice </a:t>
            </a:r>
          </a:p>
          <a:p>
            <a:pPr lvl="1"/>
            <a:r>
              <a:rPr lang="en-US" i="1" dirty="0" smtClean="0"/>
              <a:t>Monster</a:t>
            </a:r>
            <a:r>
              <a:rPr lang="en-US" dirty="0" smtClean="0"/>
              <a:t> by Walter Dean Myers</a:t>
            </a:r>
          </a:p>
          <a:p>
            <a:pPr lvl="1"/>
            <a:r>
              <a:rPr lang="en-US" i="1" dirty="0" smtClean="0"/>
              <a:t>Speak</a:t>
            </a:r>
            <a:r>
              <a:rPr lang="en-US" dirty="0" smtClean="0"/>
              <a:t> by Laurie </a:t>
            </a:r>
            <a:r>
              <a:rPr lang="en-US" dirty="0" err="1" smtClean="0"/>
              <a:t>Halse</a:t>
            </a:r>
            <a:r>
              <a:rPr lang="en-US" dirty="0" smtClean="0"/>
              <a:t> Anderson </a:t>
            </a:r>
          </a:p>
          <a:p>
            <a:r>
              <a:rPr lang="en-US" dirty="0" smtClean="0"/>
              <a:t>You will also give four speeches this year!  </a:t>
            </a:r>
          </a:p>
          <a:p>
            <a:pPr lvl="1"/>
            <a:endParaRPr lang="en-US" dirty="0"/>
          </a:p>
        </p:txBody>
      </p:sp>
      <p:pic>
        <p:nvPicPr>
          <p:cNvPr id="4" name="Picture 2" descr="http://people.dbq.edu/students/cmeierho/images/pc007-cartoon-shakespeare_jpg_w300h2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1905000"/>
            <a:ext cx="2209800" cy="2705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Grading Scale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r>
              <a:rPr lang="en-US" dirty="0" smtClean="0"/>
              <a:t>98-100  	A+		82-84		C+		</a:t>
            </a:r>
            <a:endParaRPr lang="en-US" sz="3600" dirty="0" smtClean="0"/>
          </a:p>
          <a:p>
            <a:pPr lvl="1">
              <a:buNone/>
            </a:pPr>
            <a:r>
              <a:rPr lang="en-US" dirty="0" smtClean="0"/>
              <a:t>95-97	A		79-81		C</a:t>
            </a:r>
            <a:endParaRPr lang="en-US" sz="3600" dirty="0" smtClean="0"/>
          </a:p>
          <a:p>
            <a:pPr lvl="1">
              <a:buNone/>
            </a:pPr>
            <a:r>
              <a:rPr lang="en-US" dirty="0" smtClean="0"/>
              <a:t>93-94	A – 		77-78		C –</a:t>
            </a:r>
            <a:endParaRPr lang="en-US" sz="3600" dirty="0" smtClean="0"/>
          </a:p>
          <a:p>
            <a:pPr lvl="1">
              <a:buNone/>
            </a:pPr>
            <a:r>
              <a:rPr lang="en-US" dirty="0" smtClean="0"/>
              <a:t>90-92	B+		74-76		D+	</a:t>
            </a:r>
            <a:endParaRPr lang="en-US" sz="3600" dirty="0" smtClean="0"/>
          </a:p>
          <a:p>
            <a:pPr lvl="1">
              <a:buNone/>
            </a:pPr>
            <a:r>
              <a:rPr lang="en-US" dirty="0" smtClean="0"/>
              <a:t>87-89	B		71-73		D</a:t>
            </a:r>
            <a:endParaRPr lang="en-US" sz="3600" dirty="0" smtClean="0"/>
          </a:p>
          <a:p>
            <a:pPr lvl="1">
              <a:buNone/>
            </a:pPr>
            <a:r>
              <a:rPr lang="en-US" dirty="0" smtClean="0"/>
              <a:t>85-86	B –		69-70		D –</a:t>
            </a:r>
            <a:endParaRPr lang="en-US" sz="3600" dirty="0" smtClean="0"/>
          </a:p>
          <a:p>
            <a:pPr>
              <a:buNone/>
            </a:pPr>
            <a:r>
              <a:rPr lang="en-US" sz="2400" dirty="0" smtClean="0"/>
              <a:t>			68 and below   		F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Tests &amp; Projects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457200" y="1600200"/>
            <a:ext cx="5486400" cy="50292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Worth 25% of your grade</a:t>
            </a:r>
          </a:p>
          <a:p>
            <a:r>
              <a:rPr lang="en-US" dirty="0" smtClean="0"/>
              <a:t>Tests</a:t>
            </a:r>
          </a:p>
          <a:p>
            <a:pPr lvl="1"/>
            <a:r>
              <a:rPr lang="en-US" dirty="0" smtClean="0"/>
              <a:t>Given at the end of each major unit</a:t>
            </a:r>
          </a:p>
          <a:p>
            <a:pPr lvl="1"/>
            <a:r>
              <a:rPr lang="en-US" dirty="0" smtClean="0"/>
              <a:t>Approximately 100 points</a:t>
            </a:r>
          </a:p>
          <a:p>
            <a:pPr lvl="1"/>
            <a:r>
              <a:rPr lang="en-US" dirty="0" smtClean="0"/>
              <a:t>Tested on major authors, texts, literary/vocabulary terms covered in each unit.</a:t>
            </a:r>
          </a:p>
          <a:p>
            <a:r>
              <a:rPr lang="en-US" dirty="0" smtClean="0"/>
              <a:t>Projects</a:t>
            </a:r>
          </a:p>
          <a:p>
            <a:pPr lvl="1"/>
            <a:r>
              <a:rPr lang="en-US" dirty="0" smtClean="0"/>
              <a:t>You will complete numerous projects throughout the year, typically at the end of each unit.</a:t>
            </a:r>
          </a:p>
          <a:p>
            <a:pPr lvl="1"/>
            <a:r>
              <a:rPr lang="en-US" dirty="0" smtClean="0"/>
              <a:t>These projects are designed to help your grade.</a:t>
            </a:r>
          </a:p>
          <a:p>
            <a:pPr lvl="1"/>
            <a:r>
              <a:rPr lang="en-US" dirty="0" smtClean="0"/>
              <a:t>They are worth many points, so you need to complete them and make them a quality project.</a:t>
            </a:r>
          </a:p>
          <a:p>
            <a:pPr lvl="1"/>
            <a:r>
              <a:rPr lang="en-US" dirty="0" smtClean="0"/>
              <a:t>You will also be doing a speech unit where you must complete four speeches, each worth a project grade.</a:t>
            </a:r>
            <a:endParaRPr lang="en-US" dirty="0"/>
          </a:p>
        </p:txBody>
      </p:sp>
      <p:pic>
        <p:nvPicPr>
          <p:cNvPr id="4" name="Picture 2" descr="http://school.discoveryeducation.com/clipart/images/clrtest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27370" y="0"/>
            <a:ext cx="3268980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ck-to-school presentation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21873A"/>
      </a:hlink>
      <a:folHlink>
        <a:srgbClr val="717E00"/>
      </a:folHlink>
    </a:clrScheme>
    <a:fontScheme name="School Presentation">
      <a:majorFont>
        <a:latin typeface="Bookman Old Style"/>
        <a:ea typeface=""/>
        <a:cs typeface=""/>
      </a:majorFont>
      <a:minorFont>
        <a:latin typeface="Segoe Condens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Back-to-school presentation</Template>
  <TotalTime>0</TotalTime>
  <Words>1790</Words>
  <Application>Microsoft Macintosh PowerPoint</Application>
  <PresentationFormat>On-screen Show (4:3)</PresentationFormat>
  <Paragraphs>175</Paragraphs>
  <Slides>20</Slides>
  <Notes>16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Back-to-school presentation</vt:lpstr>
      <vt:lpstr>Miss Reeder  9th Grade English</vt:lpstr>
      <vt:lpstr>All About Me</vt:lpstr>
      <vt:lpstr>On a personal note…</vt:lpstr>
      <vt:lpstr>My Goals</vt:lpstr>
      <vt:lpstr>My Pledge to Students</vt:lpstr>
      <vt:lpstr>About our English Class</vt:lpstr>
      <vt:lpstr>So what are we doing this year?</vt:lpstr>
      <vt:lpstr>Grading Scale</vt:lpstr>
      <vt:lpstr>Tests &amp; Projects</vt:lpstr>
      <vt:lpstr>Homework &amp; Quizzes</vt:lpstr>
      <vt:lpstr>Daily Warm-Up  Journal/Moodle</vt:lpstr>
      <vt:lpstr>Classwork &amp; Participation</vt:lpstr>
      <vt:lpstr>Writing Portfolio</vt:lpstr>
      <vt:lpstr>Our Classroom Community</vt:lpstr>
      <vt:lpstr>Class Rules</vt:lpstr>
      <vt:lpstr>Hall Passes &amp; Tardiness</vt:lpstr>
      <vt:lpstr>Attendance &amp; Make-Up Policy</vt:lpstr>
      <vt:lpstr>Macs</vt:lpstr>
      <vt:lpstr>Our JBHS Themes</vt:lpstr>
      <vt:lpstr>Most importantly: Let’s have some fun this year!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2010-08-30T01:05:15Z</dcterms:created>
  <dcterms:modified xsi:type="dcterms:W3CDTF">2010-08-30T01:26:31Z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TC101659611033</vt:lpwstr>
  </property>
</Properties>
</file>