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78" autoAdjust="0"/>
    <p:restoredTop sz="94660"/>
  </p:normalViewPr>
  <p:slideViewPr>
    <p:cSldViewPr>
      <p:cViewPr varScale="1">
        <p:scale>
          <a:sx n="69" d="100"/>
          <a:sy n="69" d="100"/>
        </p:scale>
        <p:origin x="-5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ltGray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893DD863-E621-4F8B-A248-C96A03225BA6}" type="datetimeFigureOut">
              <a:rPr lang="en-US" smtClean="0"/>
              <a:pPr/>
              <a:t>2/3/2009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54C3023-A45F-40AA-A6EA-3D9623215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3DD863-E621-4F8B-A248-C96A03225BA6}" type="datetimeFigureOut">
              <a:rPr lang="en-US" smtClean="0"/>
              <a:pPr/>
              <a:t>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C3023-A45F-40AA-A6EA-3D9623215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287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287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3DD863-E621-4F8B-A248-C96A03225BA6}" type="datetimeFigureOut">
              <a:rPr lang="en-US" smtClean="0"/>
              <a:pPr/>
              <a:t>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C3023-A45F-40AA-A6EA-3D9623215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3DD863-E621-4F8B-A248-C96A03225BA6}" type="datetimeFigureOut">
              <a:rPr lang="en-US" smtClean="0"/>
              <a:pPr/>
              <a:t>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C3023-A45F-40AA-A6EA-3D9623215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3DD863-E621-4F8B-A248-C96A03225BA6}" type="datetimeFigureOut">
              <a:rPr lang="en-US" smtClean="0"/>
              <a:pPr/>
              <a:t>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C3023-A45F-40AA-A6EA-3D9623215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057400"/>
            <a:ext cx="3886200" cy="4068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86200" cy="4068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3DD863-E621-4F8B-A248-C96A03225BA6}" type="datetimeFigureOut">
              <a:rPr lang="en-US" smtClean="0"/>
              <a:pPr/>
              <a:t>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C3023-A45F-40AA-A6EA-3D9623215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3DD863-E621-4F8B-A248-C96A03225BA6}" type="datetimeFigureOut">
              <a:rPr lang="en-US" smtClean="0"/>
              <a:pPr/>
              <a:t>2/3/2009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C3023-A45F-40AA-A6EA-3D9623215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3DD863-E621-4F8B-A248-C96A03225BA6}" type="datetimeFigureOut">
              <a:rPr lang="en-US" smtClean="0"/>
              <a:pPr/>
              <a:t>2/3/2009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C3023-A45F-40AA-A6EA-3D9623215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3DD863-E621-4F8B-A248-C96A03225BA6}" type="datetimeFigureOut">
              <a:rPr lang="en-US" smtClean="0"/>
              <a:pPr/>
              <a:t>2/3/2009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C3023-A45F-40AA-A6EA-3D9623215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3DD863-E621-4F8B-A248-C96A03225BA6}" type="datetimeFigureOut">
              <a:rPr lang="en-US" smtClean="0"/>
              <a:pPr/>
              <a:t>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C3023-A45F-40AA-A6EA-3D9623215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3DD863-E621-4F8B-A248-C96A03225BA6}" type="datetimeFigureOut">
              <a:rPr lang="en-US" smtClean="0"/>
              <a:pPr/>
              <a:t>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C3023-A45F-40AA-A6EA-3D9623215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ltGray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38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2057400"/>
            <a:ext cx="7924800" cy="406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893DD863-E621-4F8B-A248-C96A03225BA6}" type="datetimeFigureOut">
              <a:rPr lang="en-US" smtClean="0"/>
              <a:pPr/>
              <a:t>2/3/2009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A54C3023-A45F-40AA-A6EA-3D9623215E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ostensyearbook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9600" dirty="0" smtClean="0">
                <a:latin typeface="Blackadder ITC" pitchFamily="82" charset="0"/>
              </a:rPr>
              <a:t>Welcome to the Capulet Ball!</a:t>
            </a:r>
            <a:endParaRPr lang="en-US" sz="9600" dirty="0">
              <a:latin typeface="Blackadder IT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419600"/>
            <a:ext cx="6400800" cy="1752600"/>
          </a:xfrm>
        </p:spPr>
        <p:txBody>
          <a:bodyPr/>
          <a:lstStyle/>
          <a:p>
            <a:r>
              <a:rPr lang="en-US" dirty="0" smtClean="0"/>
              <a:t>Miss Reeder’s </a:t>
            </a:r>
          </a:p>
          <a:p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Grade English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 smtClean="0">
                <a:latin typeface="Blackadder ITC" pitchFamily="82" charset="0"/>
              </a:rPr>
              <a:t>Masquerade</a:t>
            </a:r>
            <a:endParaRPr lang="en-US" sz="7200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Capulet ball is a masquerade, meaning everyone is wearing masks and costumes.</a:t>
            </a:r>
          </a:p>
          <a:p>
            <a:r>
              <a:rPr lang="en-US" dirty="0" smtClean="0"/>
              <a:t>This is a good thing for our party crashers, the </a:t>
            </a:r>
            <a:r>
              <a:rPr lang="en-US" dirty="0" err="1" smtClean="0"/>
              <a:t>Montagues</a:t>
            </a:r>
            <a:r>
              <a:rPr lang="en-US" dirty="0" smtClean="0"/>
              <a:t>, because nobody will recognize them! 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r>
              <a:rPr lang="en-US" dirty="0" smtClean="0">
                <a:sym typeface="Wingdings" pitchFamily="2" charset="2"/>
              </a:rPr>
              <a:t>Masquerades were a popular form of entertainment for the upper classes in the 16</a:t>
            </a:r>
            <a:r>
              <a:rPr lang="en-US" baseline="30000" dirty="0" smtClean="0">
                <a:sym typeface="Wingdings" pitchFamily="2" charset="2"/>
              </a:rPr>
              <a:t>th</a:t>
            </a:r>
            <a:r>
              <a:rPr lang="en-US" dirty="0" smtClean="0">
                <a:sym typeface="Wingdings" pitchFamily="2" charset="2"/>
              </a:rPr>
              <a:t>-17</a:t>
            </a:r>
            <a:r>
              <a:rPr lang="en-US" baseline="30000" dirty="0" smtClean="0">
                <a:sym typeface="Wingdings" pitchFamily="2" charset="2"/>
              </a:rPr>
              <a:t>th</a:t>
            </a:r>
            <a:r>
              <a:rPr lang="en-US" dirty="0" smtClean="0">
                <a:sym typeface="Wingdings" pitchFamily="2" charset="2"/>
              </a:rPr>
              <a:t> centuries in Europe.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 smtClean="0">
                <a:latin typeface="Blackadder ITC" pitchFamily="82" charset="0"/>
              </a:rPr>
              <a:t>Dancing</a:t>
            </a:r>
            <a:endParaRPr lang="en-US" sz="7200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768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Court dancing versus lower class</a:t>
            </a:r>
          </a:p>
          <a:p>
            <a:pPr lvl="1"/>
            <a:r>
              <a:rPr lang="en-US" dirty="0" smtClean="0"/>
              <a:t>Court = imported from France, Italy, &amp; Spain</a:t>
            </a:r>
          </a:p>
          <a:p>
            <a:pPr lvl="1"/>
            <a:r>
              <a:rPr lang="en-US" dirty="0" smtClean="0"/>
              <a:t>Lower class = country dances such as the jig</a:t>
            </a:r>
          </a:p>
          <a:p>
            <a:r>
              <a:rPr lang="en-US" dirty="0" smtClean="0"/>
              <a:t>Dancing was a form of exercise for the mind and body.</a:t>
            </a:r>
          </a:p>
          <a:p>
            <a:r>
              <a:rPr lang="en-US" dirty="0" smtClean="0"/>
              <a:t>Queen Elizabeth expected everyone in her court to be able to dance.</a:t>
            </a:r>
          </a:p>
          <a:p>
            <a:pPr lvl="1"/>
            <a:r>
              <a:rPr lang="en-US" dirty="0" smtClean="0"/>
              <a:t>Performed 7 dances per day, minimum</a:t>
            </a:r>
          </a:p>
          <a:p>
            <a:pPr lvl="1"/>
            <a:r>
              <a:rPr lang="en-US" dirty="0" smtClean="0"/>
              <a:t>Continued this until she was old!</a:t>
            </a:r>
            <a:endParaRPr lang="en-US" dirty="0"/>
          </a:p>
        </p:txBody>
      </p:sp>
      <p:pic>
        <p:nvPicPr>
          <p:cNvPr id="5122" name="Picture 2" descr="http://www.springfield.k12.il.us/schools/Springfield/eliz/images/QueenEli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981200"/>
            <a:ext cx="3581400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 smtClean="0">
                <a:latin typeface="Blackadder ITC" pitchFamily="82" charset="0"/>
              </a:rPr>
              <a:t>Country Dances</a:t>
            </a:r>
            <a:endParaRPr lang="en-US" sz="7200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9525000" cy="54864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sz="4300" b="1" dirty="0" smtClean="0"/>
              <a:t>Black </a:t>
            </a:r>
            <a:r>
              <a:rPr lang="en-US" sz="4300" b="1" dirty="0"/>
              <a:t>Nag</a:t>
            </a:r>
            <a:endParaRPr lang="en-US" sz="4300" dirty="0"/>
          </a:p>
          <a:p>
            <a:pPr>
              <a:buNone/>
            </a:pPr>
            <a:r>
              <a:rPr lang="en-US" sz="4300" b="1" dirty="0"/>
              <a:t>Gathering </a:t>
            </a:r>
            <a:r>
              <a:rPr lang="en-US" sz="4300" b="1" dirty="0" err="1"/>
              <a:t>Peascods</a:t>
            </a:r>
            <a:endParaRPr lang="en-US" sz="4300" dirty="0"/>
          </a:p>
          <a:p>
            <a:pPr>
              <a:buNone/>
            </a:pPr>
            <a:r>
              <a:rPr lang="en-US" sz="4300" b="1" dirty="0" err="1"/>
              <a:t>Bransle</a:t>
            </a:r>
            <a:r>
              <a:rPr lang="en-US" sz="4300" b="1" dirty="0"/>
              <a:t> Hay</a:t>
            </a:r>
            <a:endParaRPr lang="en-US" sz="4300" dirty="0"/>
          </a:p>
          <a:p>
            <a:pPr>
              <a:buNone/>
            </a:pPr>
            <a:r>
              <a:rPr lang="en-US" sz="4300" b="1" dirty="0"/>
              <a:t>Chirping of the Nightingale</a:t>
            </a:r>
            <a:endParaRPr lang="en-US" sz="4300" dirty="0"/>
          </a:p>
          <a:p>
            <a:pPr>
              <a:buNone/>
            </a:pPr>
            <a:r>
              <a:rPr lang="en-US" sz="4300" b="1" dirty="0"/>
              <a:t>Cuckolds All In A Row</a:t>
            </a:r>
            <a:endParaRPr lang="en-US" sz="4300" dirty="0"/>
          </a:p>
          <a:p>
            <a:pPr>
              <a:buNone/>
            </a:pPr>
            <a:r>
              <a:rPr lang="en-US" sz="4300" b="1" dirty="0"/>
              <a:t>The </a:t>
            </a:r>
            <a:r>
              <a:rPr lang="en-US" sz="4300" b="1" dirty="0" err="1"/>
              <a:t>Fryar</a:t>
            </a:r>
            <a:r>
              <a:rPr lang="en-US" sz="4300" b="1" dirty="0"/>
              <a:t> and the Nun</a:t>
            </a:r>
            <a:endParaRPr lang="en-US" sz="4300" dirty="0"/>
          </a:p>
          <a:p>
            <a:pPr>
              <a:buNone/>
            </a:pPr>
            <a:r>
              <a:rPr lang="en-US" sz="4300" b="1" dirty="0"/>
              <a:t>Hyde Park</a:t>
            </a:r>
            <a:endParaRPr lang="en-US" sz="4300" dirty="0"/>
          </a:p>
          <a:p>
            <a:pPr>
              <a:buNone/>
            </a:pPr>
            <a:r>
              <a:rPr lang="en-US" sz="4300" b="1" dirty="0"/>
              <a:t>Hole in the Wall</a:t>
            </a:r>
            <a:endParaRPr lang="en-US" sz="4300" dirty="0"/>
          </a:p>
          <a:p>
            <a:pPr>
              <a:buNone/>
            </a:pPr>
            <a:r>
              <a:rPr lang="en-US" sz="4300" b="1" dirty="0"/>
              <a:t>Jack a Lent</a:t>
            </a:r>
            <a:endParaRPr lang="en-US" sz="4300" dirty="0"/>
          </a:p>
          <a:p>
            <a:pPr>
              <a:buNone/>
            </a:pPr>
            <a:r>
              <a:rPr lang="en-US" sz="4300" b="1" dirty="0"/>
              <a:t>Jenny Pluck Pears</a:t>
            </a:r>
            <a:endParaRPr lang="en-US" sz="4300" dirty="0"/>
          </a:p>
          <a:p>
            <a:pPr>
              <a:buNone/>
            </a:pPr>
            <a:r>
              <a:rPr lang="en-US" sz="4300" b="1" dirty="0"/>
              <a:t>The </a:t>
            </a:r>
            <a:r>
              <a:rPr lang="en-US" sz="4300" b="1" dirty="0" err="1"/>
              <a:t>Mayd</a:t>
            </a:r>
            <a:r>
              <a:rPr lang="en-US" sz="4300" b="1" dirty="0"/>
              <a:t> </a:t>
            </a:r>
            <a:r>
              <a:rPr lang="en-US" sz="4300" b="1" dirty="0" err="1"/>
              <a:t>peept</a:t>
            </a:r>
            <a:r>
              <a:rPr lang="en-US" sz="4300" b="1" dirty="0"/>
              <a:t> out at the window</a:t>
            </a:r>
            <a:endParaRPr lang="en-US" sz="4300" dirty="0"/>
          </a:p>
          <a:p>
            <a:pPr>
              <a:buNone/>
            </a:pPr>
            <a:r>
              <a:rPr lang="en-US" sz="4300" b="1" dirty="0"/>
              <a:t>Merry </a:t>
            </a:r>
            <a:r>
              <a:rPr lang="en-US" sz="4300" b="1" dirty="0" err="1"/>
              <a:t>Merry</a:t>
            </a:r>
            <a:r>
              <a:rPr lang="en-US" sz="4300" b="1" dirty="0"/>
              <a:t> </a:t>
            </a:r>
            <a:r>
              <a:rPr lang="en-US" sz="4300" b="1" dirty="0" err="1"/>
              <a:t>Milke</a:t>
            </a:r>
            <a:r>
              <a:rPr lang="en-US" sz="4300" b="1" dirty="0"/>
              <a:t> Maids</a:t>
            </a:r>
            <a:endParaRPr lang="en-US" sz="4300" dirty="0"/>
          </a:p>
          <a:p>
            <a:pPr>
              <a:buNone/>
            </a:pPr>
            <a:r>
              <a:rPr lang="en-US" sz="4300" b="1" dirty="0"/>
              <a:t>Petticoat Wag</a:t>
            </a:r>
            <a:endParaRPr lang="en-US" sz="4300" dirty="0"/>
          </a:p>
          <a:p>
            <a:pPr>
              <a:buNone/>
            </a:pPr>
            <a:r>
              <a:rPr lang="en-US" sz="4300" b="1" dirty="0"/>
              <a:t>Punks Delight</a:t>
            </a:r>
            <a:endParaRPr lang="en-US" sz="4300" dirty="0"/>
          </a:p>
          <a:p>
            <a:pPr>
              <a:buNone/>
            </a:pPr>
            <a:r>
              <a:rPr lang="en-US" sz="4300" b="1" dirty="0"/>
              <a:t>Picking Up Sticks</a:t>
            </a:r>
            <a:endParaRPr lang="en-US" sz="4300" dirty="0"/>
          </a:p>
          <a:p>
            <a:pPr>
              <a:buNone/>
            </a:pPr>
            <a:r>
              <a:rPr lang="en-US" sz="4300" b="1" dirty="0"/>
              <a:t>The Bear Dance</a:t>
            </a:r>
            <a:endParaRPr lang="en-US" sz="4300" dirty="0"/>
          </a:p>
          <a:p>
            <a:pPr>
              <a:buNone/>
            </a:pPr>
            <a:r>
              <a:rPr lang="en-US" sz="4300" b="1" dirty="0" err="1"/>
              <a:t>Rufty</a:t>
            </a:r>
            <a:r>
              <a:rPr lang="en-US" sz="4300" b="1" dirty="0"/>
              <a:t> </a:t>
            </a:r>
            <a:r>
              <a:rPr lang="en-US" sz="4300" b="1" dirty="0" err="1"/>
              <a:t>Tufty</a:t>
            </a:r>
            <a:endParaRPr lang="en-US" sz="4300" dirty="0"/>
          </a:p>
          <a:p>
            <a:pPr>
              <a:buNone/>
            </a:pPr>
            <a:r>
              <a:rPr lang="en-US" sz="4300" b="1" dirty="0"/>
              <a:t>Saturday night and Sunday morn</a:t>
            </a:r>
            <a:endParaRPr lang="en-US" sz="4300" dirty="0"/>
          </a:p>
          <a:p>
            <a:pPr>
              <a:buNone/>
            </a:pPr>
            <a:r>
              <a:rPr lang="en-US" sz="4300" b="1" dirty="0"/>
              <a:t>Strip the Willow</a:t>
            </a:r>
            <a:endParaRPr lang="en-US" sz="4300" dirty="0"/>
          </a:p>
          <a:p>
            <a:pPr>
              <a:buNone/>
            </a:pPr>
            <a:r>
              <a:rPr lang="en-US" sz="4300" b="1" dirty="0" err="1"/>
              <a:t>Sellenger's</a:t>
            </a:r>
            <a:r>
              <a:rPr lang="en-US" sz="4300" b="1" dirty="0"/>
              <a:t> Round</a:t>
            </a:r>
            <a:endParaRPr lang="en-US" sz="4300" dirty="0"/>
          </a:p>
          <a:p>
            <a:pPr>
              <a:buNone/>
            </a:pPr>
            <a:r>
              <a:rPr lang="en-US" sz="4300" b="1" dirty="0" err="1"/>
              <a:t>Trenchmore</a:t>
            </a:r>
            <a:r>
              <a:rPr lang="en-US" sz="4300" b="1" dirty="0"/>
              <a:t> (The Hunting of the Fox)</a:t>
            </a:r>
            <a:endParaRPr lang="en-US" sz="4300" dirty="0"/>
          </a:p>
          <a:p>
            <a:pPr>
              <a:buNone/>
            </a:pPr>
            <a:r>
              <a:rPr lang="en-US" sz="4300" b="1" dirty="0"/>
              <a:t>Washerwomen's </a:t>
            </a:r>
            <a:r>
              <a:rPr lang="en-US" sz="4300" b="1" dirty="0" err="1"/>
              <a:t>Bransle</a:t>
            </a:r>
            <a:endParaRPr lang="en-US" sz="4300" dirty="0"/>
          </a:p>
          <a:p>
            <a:endParaRPr lang="en-US" dirty="0"/>
          </a:p>
        </p:txBody>
      </p:sp>
      <p:pic>
        <p:nvPicPr>
          <p:cNvPr id="1026" name="Picture 2" descr="http://www.ucsc.edu/news_events/img/2007/05/FrankoDance.1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752600"/>
            <a:ext cx="3505200" cy="4626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 smtClean="0">
                <a:latin typeface="Blackadder ITC" pitchFamily="82" charset="0"/>
              </a:rPr>
              <a:t>Food</a:t>
            </a:r>
            <a:endParaRPr lang="en-US" sz="7200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Meal was a sign of wealth</a:t>
            </a:r>
          </a:p>
          <a:p>
            <a:r>
              <a:rPr lang="en-US" dirty="0" smtClean="0"/>
              <a:t>Different foods introduced during time period from the New World</a:t>
            </a:r>
          </a:p>
          <a:p>
            <a:pPr lvl="1"/>
            <a:r>
              <a:rPr lang="en-US" dirty="0" smtClean="0"/>
              <a:t>Increased usage of sugar</a:t>
            </a:r>
          </a:p>
          <a:p>
            <a:r>
              <a:rPr lang="en-US" dirty="0" smtClean="0"/>
              <a:t>The visual effect of food was just as important as taste of Elizabethans.</a:t>
            </a:r>
          </a:p>
          <a:p>
            <a:r>
              <a:rPr lang="en-US" dirty="0" smtClean="0"/>
              <a:t>Water was not fit to drink, so wine and ale were the staple beverage.</a:t>
            </a:r>
          </a:p>
          <a:p>
            <a:r>
              <a:rPr lang="en-US" dirty="0" smtClean="0"/>
              <a:t>Lower classes</a:t>
            </a:r>
          </a:p>
          <a:p>
            <a:pPr lvl="1"/>
            <a:r>
              <a:rPr lang="en-US" dirty="0" smtClean="0"/>
              <a:t>Staple foods were bread and cheese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/>
          <a:lstStyle/>
          <a:p>
            <a:r>
              <a:rPr lang="en-US" sz="7200" dirty="0" smtClean="0">
                <a:latin typeface="Blackadder ITC" pitchFamily="82" charset="0"/>
              </a:rPr>
              <a:t>Banquets &amp; Feasts</a:t>
            </a:r>
            <a:endParaRPr lang="en-US" sz="7200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600200"/>
            <a:ext cx="41148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We still indulge like this today!</a:t>
            </a:r>
          </a:p>
          <a:p>
            <a:pPr lvl="1"/>
            <a:r>
              <a:rPr lang="en-US" dirty="0" smtClean="0"/>
              <a:t>Old Country Buffet, Ponderosa, Bonanza, etc. – buffet restaurants are based on this idea!!!</a:t>
            </a:r>
          </a:p>
          <a:p>
            <a:r>
              <a:rPr lang="en-US" dirty="0" smtClean="0"/>
              <a:t>Typically </a:t>
            </a:r>
            <a:r>
              <a:rPr lang="en-US" dirty="0"/>
              <a:t>3</a:t>
            </a:r>
            <a:r>
              <a:rPr lang="en-US" dirty="0" smtClean="0"/>
              <a:t>-7 courses</a:t>
            </a:r>
          </a:p>
          <a:p>
            <a:r>
              <a:rPr lang="en-US" dirty="0" smtClean="0"/>
              <a:t>Feasts were so large that servants were employed for the oddest jobs, including bread trencher, who replaced stale bread throughout the meal.</a:t>
            </a:r>
          </a:p>
          <a:p>
            <a:endParaRPr lang="en-US" dirty="0" smtClean="0"/>
          </a:p>
        </p:txBody>
      </p:sp>
      <p:pic>
        <p:nvPicPr>
          <p:cNvPr id="3074" name="Picture 2" descr="http://www.essential-architecture.com/LO/047-George_IV_coronation_banqu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981200"/>
            <a:ext cx="3887465" cy="42333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 smtClean="0">
                <a:latin typeface="Blackadder ITC" pitchFamily="82" charset="0"/>
              </a:rPr>
              <a:t>Nutrition</a:t>
            </a:r>
            <a:endParaRPr lang="en-US" sz="7200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nutrition of the poor was actually better than that of the nobles!</a:t>
            </a:r>
          </a:p>
          <a:p>
            <a:r>
              <a:rPr lang="en-US" dirty="0" smtClean="0"/>
              <a:t>The nobles consumed a lot of sugar and lacked Vitamin C, calcium, &amp; fiber.</a:t>
            </a:r>
          </a:p>
          <a:p>
            <a:pPr lvl="1"/>
            <a:r>
              <a:rPr lang="en-US" dirty="0" smtClean="0"/>
              <a:t>Bad teeth</a:t>
            </a:r>
          </a:p>
          <a:p>
            <a:pPr lvl="1"/>
            <a:r>
              <a:rPr lang="en-US" dirty="0" smtClean="0"/>
              <a:t>Skin diseases </a:t>
            </a:r>
          </a:p>
          <a:p>
            <a:pPr lvl="1"/>
            <a:r>
              <a:rPr lang="en-US" dirty="0" smtClean="0"/>
              <a:t>Scurvy &amp; Rickets</a:t>
            </a:r>
          </a:p>
          <a:p>
            <a:r>
              <a:rPr lang="en-US" dirty="0" smtClean="0"/>
              <a:t>It was “fashionable” to have blackened teeth because sugar was known to do this and it was a sign of wealth to eat sugar.  Cosmetics were even applied to the teeth to achieve the effect!!!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838200"/>
            <a:ext cx="7772400" cy="1470025"/>
          </a:xfrm>
        </p:spPr>
        <p:txBody>
          <a:bodyPr/>
          <a:lstStyle/>
          <a:p>
            <a:r>
              <a:rPr lang="en-US" sz="9600" dirty="0" smtClean="0">
                <a:latin typeface="Blackadder ITC" pitchFamily="82" charset="0"/>
              </a:rPr>
              <a:t>Let’s Vote!</a:t>
            </a:r>
            <a:endParaRPr lang="en-US" sz="9600" dirty="0">
              <a:latin typeface="Blackadder ITC" pitchFamily="82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2133600"/>
            <a:ext cx="6400800" cy="35052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Most Original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Most Colorful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Most Unique Materials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Most Carefully Done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Wildest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Funniest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Design that Reflects a Character from R&amp;J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 smtClean="0">
                <a:latin typeface="Blackadder ITC" pitchFamily="82" charset="0"/>
              </a:rPr>
              <a:t>Order your yearbook!!!!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62200"/>
            <a:ext cx="7924800" cy="40687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Today is the last day to order your yearbook!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Visit </a:t>
            </a:r>
            <a:r>
              <a:rPr lang="en-US" dirty="0" smtClean="0">
                <a:hlinkClick r:id="rId2"/>
              </a:rPr>
              <a:t>www.jostensyearbooks.com</a:t>
            </a:r>
            <a:r>
              <a:rPr lang="en-US" dirty="0" smtClean="0"/>
              <a:t> or call</a:t>
            </a:r>
          </a:p>
          <a:p>
            <a:pPr algn="ctr">
              <a:buNone/>
            </a:pPr>
            <a:r>
              <a:rPr lang="en-US" dirty="0"/>
              <a:t> </a:t>
            </a:r>
            <a:r>
              <a:rPr lang="en-US" dirty="0" smtClean="0"/>
              <a:t>1-866-282-1516!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how Time design template">
  <a:themeElements>
    <a:clrScheme name="Default Design 13">
      <a:dk1>
        <a:srgbClr val="808080"/>
      </a:dk1>
      <a:lt1>
        <a:srgbClr val="FFFFFF"/>
      </a:lt1>
      <a:dk2>
        <a:srgbClr val="5E2420"/>
      </a:dk2>
      <a:lt2>
        <a:srgbClr val="FFFFFF"/>
      </a:lt2>
      <a:accent1>
        <a:srgbClr val="D29F29"/>
      </a:accent1>
      <a:accent2>
        <a:srgbClr val="C04527"/>
      </a:accent2>
      <a:accent3>
        <a:srgbClr val="B6ACAB"/>
      </a:accent3>
      <a:accent4>
        <a:srgbClr val="DADADA"/>
      </a:accent4>
      <a:accent5>
        <a:srgbClr val="E5CDAC"/>
      </a:accent5>
      <a:accent6>
        <a:srgbClr val="AE3E22"/>
      </a:accent6>
      <a:hlink>
        <a:srgbClr val="B89749"/>
      </a:hlink>
      <a:folHlink>
        <a:srgbClr val="B58346"/>
      </a:folHlink>
    </a:clrScheme>
    <a:fontScheme name="Default Design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808080"/>
        </a:dk1>
        <a:lt1>
          <a:srgbClr val="FFFFFF"/>
        </a:lt1>
        <a:dk2>
          <a:srgbClr val="5E2420"/>
        </a:dk2>
        <a:lt2>
          <a:srgbClr val="FFFFFF"/>
        </a:lt2>
        <a:accent1>
          <a:srgbClr val="D29F29"/>
        </a:accent1>
        <a:accent2>
          <a:srgbClr val="C04527"/>
        </a:accent2>
        <a:accent3>
          <a:srgbClr val="B6ACAB"/>
        </a:accent3>
        <a:accent4>
          <a:srgbClr val="DADADA"/>
        </a:accent4>
        <a:accent5>
          <a:srgbClr val="E5CDAC"/>
        </a:accent5>
        <a:accent6>
          <a:srgbClr val="AE3E22"/>
        </a:accent6>
        <a:hlink>
          <a:srgbClr val="B89749"/>
        </a:hlink>
        <a:folHlink>
          <a:srgbClr val="B5834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5C1F00"/>
        </a:dk1>
        <a:lt1>
          <a:srgbClr val="FFFFFF"/>
        </a:lt1>
        <a:dk2>
          <a:srgbClr val="5E2420"/>
        </a:dk2>
        <a:lt2>
          <a:srgbClr val="FFFFFF"/>
        </a:lt2>
        <a:accent1>
          <a:srgbClr val="713E39"/>
        </a:accent1>
        <a:accent2>
          <a:srgbClr val="BE7960"/>
        </a:accent2>
        <a:accent3>
          <a:srgbClr val="B6ACAB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Show Time design template</Template>
  <TotalTime>165</TotalTime>
  <Words>443</Words>
  <Application>Microsoft Office PowerPoint</Application>
  <PresentationFormat>On-screen Show (4:3)</PresentationFormat>
  <Paragraphs>71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Show Time design template</vt:lpstr>
      <vt:lpstr>Welcome to the Capulet Ball!</vt:lpstr>
      <vt:lpstr>Masquerade</vt:lpstr>
      <vt:lpstr>Dancing</vt:lpstr>
      <vt:lpstr>Country Dances</vt:lpstr>
      <vt:lpstr>Food</vt:lpstr>
      <vt:lpstr>Banquets &amp; Feasts</vt:lpstr>
      <vt:lpstr>Nutrition</vt:lpstr>
      <vt:lpstr>Let’s Vote!</vt:lpstr>
      <vt:lpstr>Order your yearbook!!!!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Capulet Ball!</dc:title>
  <dc:creator>Kelley Reeder</dc:creator>
  <cp:lastModifiedBy>Kelly Reeder</cp:lastModifiedBy>
  <cp:revision>17</cp:revision>
  <dcterms:created xsi:type="dcterms:W3CDTF">2009-02-02T11:03:44Z</dcterms:created>
  <dcterms:modified xsi:type="dcterms:W3CDTF">2009-02-03T12:06:08Z</dcterms:modified>
</cp:coreProperties>
</file>